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72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</p:sldIdLst>
  <p:sldSz cx="9144000" cy="6858000" type="screen4x3"/>
  <p:notesSz cx="7077075" cy="90281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14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DAA5C-5631-4089-B626-BFF7ED17CC2D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761EC-C904-44D7-8D2C-B273FF8B6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069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D321-6790-41CF-88D2-0C2791EE0661}" type="datetimeFigureOut">
              <a:rPr lang="en-US" smtClean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008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D321-6790-41CF-88D2-0C2791EE0661}" type="datetimeFigureOut">
              <a:rPr lang="en-US" smtClean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70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D321-6790-41CF-88D2-0C2791EE0661}" type="datetimeFigureOut">
              <a:rPr lang="en-US" smtClean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185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D321-6790-41CF-88D2-0C2791EE0661}" type="datetimeFigureOut">
              <a:rPr lang="en-US" smtClean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360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D321-6790-41CF-88D2-0C2791EE0661}" type="datetimeFigureOut">
              <a:rPr lang="en-US" smtClean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768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D321-6790-41CF-88D2-0C2791EE0661}" type="datetimeFigureOut">
              <a:rPr lang="en-US" smtClean="0"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209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D321-6790-41CF-88D2-0C2791EE0661}" type="datetimeFigureOut">
              <a:rPr lang="en-US" smtClean="0"/>
              <a:t>2/27/2017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94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D321-6790-41CF-88D2-0C2791EE0661}" type="datetimeFigureOut">
              <a:rPr lang="en-US" smtClean="0"/>
              <a:t>2/27/2017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911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D321-6790-41CF-88D2-0C2791EE0661}" type="datetimeFigureOut">
              <a:rPr lang="en-US" smtClean="0"/>
              <a:t>2/27/2017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52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D321-6790-41CF-88D2-0C2791EE0661}" type="datetimeFigureOut">
              <a:rPr lang="en-US" smtClean="0"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986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D321-6790-41CF-88D2-0C2791EE0661}" type="datetimeFigureOut">
              <a:rPr lang="en-US" smtClean="0"/>
              <a:t>2/27/2017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006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8D321-6790-41CF-88D2-0C2791EE0661}" type="datetimeFigureOut">
              <a:rPr lang="en-US" smtClean="0"/>
              <a:t>2/27/2017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1864A-70ED-4CD2-BD57-AF3737D08E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247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zh-TW" altLang="en-US" sz="3600" b="1" dirty="0"/>
              <a:t>基督生平   第四部第二年的事工</a:t>
            </a:r>
            <a:br>
              <a:rPr lang="en-US" sz="3600" b="1" dirty="0">
                <a:latin typeface="+mj-ea"/>
              </a:rPr>
            </a:br>
            <a:r>
              <a:rPr lang="zh-TW" altLang="en-US" sz="3600" b="1" dirty="0">
                <a:latin typeface="+mj-ea"/>
              </a:rPr>
              <a:t>第十九章主的工人</a:t>
            </a:r>
            <a:endParaRPr lang="en-US" sz="36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410200"/>
          </a:xfrm>
        </p:spPr>
        <p:txBody>
          <a:bodyPr>
            <a:normAutofit lnSpcReduction="10000"/>
          </a:bodyPr>
          <a:lstStyle/>
          <a:p>
            <a:r>
              <a:rPr lang="zh-TW" altLang="en-US" sz="2400" b="1" dirty="0"/>
              <a:t>引言</a:t>
            </a:r>
            <a:endParaRPr lang="en-US" altLang="zh-TW" sz="2400" b="1" dirty="0"/>
          </a:p>
          <a:p>
            <a:pPr lvl="1"/>
            <a:r>
              <a:rPr lang="zh-TW" altLang="en-US" sz="2000" b="1" dirty="0"/>
              <a:t>主耶穌在地上的工作，集中在兩方面：成就救贖罪人的大工與門徒訓練。救贖罪人，是父神託付與祂的使命。但是要將這救贖的恩典，傳到地極，並一代又一代傳承下去，這工作神定意要由人來承擔。因此主耶穌挑選與訓練門徒與使徒，使他們能承續祂的工作</a:t>
            </a:r>
            <a:endParaRPr lang="en-US" altLang="zh-TW" sz="2000" b="1" dirty="0"/>
          </a:p>
          <a:p>
            <a:r>
              <a:rPr lang="zh-TW" altLang="en-US" sz="2400" b="1" dirty="0">
                <a:latin typeface="PMingLiU" panose="02020500000000000000" pitchFamily="18" charset="-120"/>
                <a:ea typeface="PMingLiU" panose="02020500000000000000" pitchFamily="18" charset="-120"/>
              </a:rPr>
              <a:t>工人的榜樣</a:t>
            </a:r>
            <a:endParaRPr lang="en-US" altLang="zh-TW" sz="24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lvl="1"/>
            <a:r>
              <a:rPr lang="zh-TW" altLang="en-US" sz="2000" b="1" dirty="0"/>
              <a:t>祂走遍各城各郷讓我們學習祂的殷勤。祂藉教訓，宣講及醫治的傳道方式讓我們學習祂工作的方法。祂表現出的關懷，慈愛與憐憫要成為我們傳道的動力。而他感嘆要收的莊稼多，作工的人少也提醒我們及時作工的須要</a:t>
            </a:r>
            <a:endParaRPr lang="en-US" altLang="zh-TW" sz="2000" b="1" dirty="0"/>
          </a:p>
          <a:p>
            <a:r>
              <a:rPr lang="zh-TW" altLang="en-US" sz="2400" b="1" dirty="0">
                <a:latin typeface="PMingLiU" panose="02020500000000000000" pitchFamily="18" charset="-120"/>
                <a:ea typeface="PMingLiU" panose="02020500000000000000" pitchFamily="18" charset="-120"/>
              </a:rPr>
              <a:t>十二使徒被差</a:t>
            </a:r>
            <a:endParaRPr lang="en-US" altLang="zh-TW" sz="24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lvl="1"/>
            <a:r>
              <a:rPr lang="zh-TW" altLang="en-US" sz="2000" b="1" dirty="0"/>
              <a:t>裝備與任務：訓練後賜他們權柄；交待他們趕逐汚鬼，醫治病症，並傳天國近了的福音</a:t>
            </a:r>
            <a:endParaRPr lang="en-US" altLang="zh-TW" sz="2000" b="1" dirty="0"/>
          </a:p>
          <a:p>
            <a:pPr lvl="1"/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傳福音的態度與方法：不求報賞，輕裝簡從，簡樸生活</a:t>
            </a:r>
            <a:endParaRPr lang="en-US" altLang="zh-TW" sz="2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lvl="1"/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宣道的困難與得勝的密訣：困難可能來自宗教人士，家人甚至自己。克服困難秘訣在於</a:t>
            </a:r>
            <a:r>
              <a:rPr lang="zh-TW" altLang="en-US" sz="2000" b="1" dirty="0"/>
              <a:t>靈巧馴良，坦然無懼，使命至上，忍耐到底</a:t>
            </a:r>
            <a:endParaRPr lang="en-US" sz="2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34532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zh-TW" altLang="en-US" sz="3200" b="1" dirty="0"/>
              <a:t>基督生平   第四部第二年的事工</a:t>
            </a:r>
            <a:br>
              <a:rPr lang="en-US" sz="3200" b="1" dirty="0">
                <a:latin typeface="+mj-ea"/>
              </a:rPr>
            </a:br>
            <a:r>
              <a:rPr lang="zh-TW" altLang="en-US" sz="3200" b="1" dirty="0">
                <a:latin typeface="+mj-ea"/>
              </a:rPr>
              <a:t>第十九章主的工人</a:t>
            </a:r>
            <a:endParaRPr lang="en-US" sz="32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2104" cy="5334000"/>
          </a:xfrm>
        </p:spPr>
        <p:txBody>
          <a:bodyPr>
            <a:normAutofit lnSpcReduction="10000"/>
          </a:bodyPr>
          <a:lstStyle/>
          <a:p>
            <a:r>
              <a:rPr lang="zh-TW" altLang="en-US" sz="2000" b="1" dirty="0"/>
              <a:t>耶 穌 走 遍 各 城 各 鄉 、 在 會 堂 裡 教 訓 人 、 宣 講 天 國 的 福 音 、 又 醫 治 各 樣 的 病 症 。 他 看 見 許 多 的 人 、 就 憐 憫 他 們 ． 因 為 他 們 困 苦 流 離 、 如 同 羊 沒 有 牧 人 一 般 。 於 是 對 門 徒 說 、 要 收 的 莊 稼 多 、 作 工 的 人 少 ． 所 以 你 們 當 求 莊 稼 的 主 、 打 發 工 人 出 去 、 收 他 的 莊 稼（太 </a:t>
            </a:r>
            <a:r>
              <a:rPr lang="en-US" altLang="zh-TW" sz="2000" b="1" dirty="0"/>
              <a:t>9</a:t>
            </a:r>
            <a:r>
              <a:rPr lang="zh-TW" altLang="en-US" sz="2000" b="1" dirty="0"/>
              <a:t>：</a:t>
            </a:r>
            <a:r>
              <a:rPr lang="en-US" altLang="zh-TW" sz="2000" b="1" dirty="0"/>
              <a:t>35</a:t>
            </a:r>
            <a:r>
              <a:rPr lang="zh-TW" altLang="en-US" sz="2000" b="1" dirty="0"/>
              <a:t>－</a:t>
            </a:r>
            <a:r>
              <a:rPr lang="en-US" altLang="zh-TW" sz="2000" b="1" dirty="0"/>
              <a:t>38</a:t>
            </a:r>
            <a:r>
              <a:rPr lang="zh-TW" altLang="en-US" sz="2000" b="1" dirty="0"/>
              <a:t>）</a:t>
            </a:r>
            <a:endParaRPr lang="en-US" altLang="zh-TW" sz="2000" b="1" dirty="0"/>
          </a:p>
          <a:p>
            <a:r>
              <a:rPr lang="zh-TW" altLang="en-US" sz="2000" b="1" dirty="0"/>
              <a:t>耶 穌 叫 了 十 二 個 門 徒 來 、 給 他 們 權 柄 、 能 趕 逐 污 鬼 、 並 醫 治 各 樣 的 病 症 。 隨 走 隨 傳 、 說 、 天 國 近 了 。 你 們 白 白 的 得 來 、 也 要 白 白 的 捨 去 。 腰 袋 裡 、 不 要 帶 金 銀 銅 錢 。  行 路 不 要 帶 口 袋 、 不 要 帶 兩 件 褂 子 、 也 不 要 帶 鞋 和 柺 杖 （太 </a:t>
            </a:r>
            <a:r>
              <a:rPr lang="en-US" altLang="zh-TW" sz="2000" b="1" dirty="0"/>
              <a:t>10</a:t>
            </a:r>
            <a:r>
              <a:rPr lang="zh-TW" altLang="en-US" sz="2000" b="1" dirty="0"/>
              <a:t>：</a:t>
            </a:r>
            <a:r>
              <a:rPr lang="en-US" altLang="zh-TW" sz="2000" b="1" dirty="0"/>
              <a:t>1</a:t>
            </a:r>
            <a:r>
              <a:rPr lang="zh-TW" altLang="en-US" sz="2000" b="1" dirty="0"/>
              <a:t>，</a:t>
            </a:r>
            <a:r>
              <a:rPr lang="en-US" altLang="zh-TW" sz="2000" b="1" dirty="0"/>
              <a:t>7</a:t>
            </a:r>
            <a:r>
              <a:rPr lang="zh-TW" altLang="en-US" sz="2000" b="1" dirty="0"/>
              <a:t>－</a:t>
            </a:r>
            <a:r>
              <a:rPr lang="en-US" altLang="zh-TW" sz="2000" b="1" dirty="0"/>
              <a:t>10</a:t>
            </a:r>
            <a:r>
              <a:rPr lang="zh-TW" altLang="en-US" sz="2000" b="1" dirty="0"/>
              <a:t>）</a:t>
            </a:r>
            <a:endParaRPr lang="en-US" altLang="zh-TW" sz="2000" b="1" dirty="0"/>
          </a:p>
          <a:p>
            <a:r>
              <a:rPr lang="zh-TW" altLang="en-US" sz="2000" b="1" dirty="0"/>
              <a:t>你 們 要 防 備 人 ． 因 為 他 們 要 把 你 們 交 給 公 會 、 也 要 在 會 堂 裡 鞭 打 你 們 ．  弟 兄 要 把 弟 兄 、 父 親 要 把 兒 子 、 送 到 死 地 ． 兒 女 要 與 父 母 為 敵 、 害 死 他 們 。 （太 </a:t>
            </a:r>
            <a:r>
              <a:rPr lang="en-US" altLang="zh-TW" sz="2000" b="1" dirty="0"/>
              <a:t>10</a:t>
            </a:r>
            <a:r>
              <a:rPr lang="zh-TW" altLang="en-US" sz="2000" b="1" dirty="0"/>
              <a:t>：</a:t>
            </a:r>
            <a:r>
              <a:rPr lang="en-US" altLang="zh-TW" sz="2000" b="1" dirty="0"/>
              <a:t>17</a:t>
            </a:r>
            <a:r>
              <a:rPr lang="zh-TW" altLang="en-US" sz="2000" b="1" dirty="0"/>
              <a:t>，</a:t>
            </a:r>
            <a:r>
              <a:rPr lang="en-US" altLang="zh-TW" sz="2000" b="1" dirty="0"/>
              <a:t>21</a:t>
            </a:r>
            <a:r>
              <a:rPr lang="zh-TW" altLang="en-US" sz="2000" b="1" dirty="0"/>
              <a:t>）</a:t>
            </a:r>
            <a:endParaRPr lang="en-US" altLang="zh-TW" sz="2000" b="1" dirty="0"/>
          </a:p>
          <a:p>
            <a:r>
              <a:rPr lang="zh-TW" altLang="en-US" sz="2000" b="1" dirty="0"/>
              <a:t>我 差 你 們 去 、 如 同 羊 進 入 狼 群 、 所 以 你 們 要 靈 巧 像 蛇 、 馴 良 像 鴿 子 。   你 們 被 交 的 時 候 、 不 要 思 慮 怎 樣 說 話 、 或 說 甚 麼 話 ． 到 那 時 候 、 必 賜 給 你 們 當 說 的 話 。並 且 你 們 要 為 我 的 名 、 被 眾 人 恨 惡 、 惟 有 忍 耐 到 底 的 、 必 然 得 救（太 </a:t>
            </a:r>
            <a:r>
              <a:rPr lang="en-US" altLang="zh-TW" sz="2000" b="1" dirty="0"/>
              <a:t>10</a:t>
            </a:r>
            <a:r>
              <a:rPr lang="zh-TW" altLang="en-US" sz="2000" b="1" dirty="0"/>
              <a:t>：</a:t>
            </a:r>
            <a:r>
              <a:rPr lang="en-US" altLang="zh-TW" sz="2000" b="1" dirty="0"/>
              <a:t>16</a:t>
            </a:r>
            <a:r>
              <a:rPr lang="zh-TW" altLang="en-US" sz="2000" b="1" dirty="0"/>
              <a:t>，</a:t>
            </a:r>
            <a:r>
              <a:rPr lang="en-US" altLang="zh-TW" sz="2000" b="1" dirty="0"/>
              <a:t>19</a:t>
            </a:r>
            <a:r>
              <a:rPr lang="zh-TW" altLang="en-US" sz="2000" b="1" dirty="0"/>
              <a:t>，</a:t>
            </a:r>
            <a:r>
              <a:rPr lang="en-US" altLang="zh-TW" sz="2000" b="1" dirty="0"/>
              <a:t>22</a:t>
            </a:r>
            <a:r>
              <a:rPr lang="zh-TW" altLang="en-US" sz="2000" b="1" dirty="0"/>
              <a:t>）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182813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 fontScale="90000"/>
          </a:bodyPr>
          <a:lstStyle/>
          <a:p>
            <a:r>
              <a:rPr lang="zh-TW" altLang="en-US" sz="3600" b="1" dirty="0"/>
              <a:t>基督生平   第四部第二年的事工</a:t>
            </a:r>
            <a:br>
              <a:rPr lang="en-US" sz="3600" b="1" dirty="0">
                <a:latin typeface="+mj-ea"/>
              </a:rPr>
            </a:br>
            <a:r>
              <a:rPr lang="zh-TW" altLang="en-US" sz="3600" b="1" dirty="0">
                <a:latin typeface="+mj-ea"/>
              </a:rPr>
              <a:t>第二十章施洗約翰被殺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4648"/>
            <a:ext cx="8610600" cy="5254752"/>
          </a:xfrm>
        </p:spPr>
        <p:txBody>
          <a:bodyPr>
            <a:normAutofit/>
          </a:bodyPr>
          <a:lstStyle/>
          <a:p>
            <a:r>
              <a:rPr lang="zh-TW" altLang="en-US" sz="2400" b="1" dirty="0"/>
              <a:t>引言</a:t>
            </a:r>
            <a:endParaRPr lang="en-US" altLang="zh-TW" sz="2400" b="1" dirty="0"/>
          </a:p>
          <a:p>
            <a:pPr lvl="1"/>
            <a:r>
              <a:rPr lang="zh-TW" altLang="en-US" sz="2000" b="1" dirty="0"/>
              <a:t>施洗約翰作主先鋒任務完畢後，不是功成榮退，卻是被囚禁而後被殺，何等令人嘆息！但他世世代代得蒙記念，豈不是上面而來的獎賞</a:t>
            </a:r>
            <a:endParaRPr lang="en-US" altLang="zh-TW" sz="2000" b="1" dirty="0"/>
          </a:p>
          <a:p>
            <a:r>
              <a:rPr lang="zh-TW" altLang="en-US" sz="2400" b="1" dirty="0"/>
              <a:t>施洗約翰入獄</a:t>
            </a:r>
            <a:endParaRPr lang="en-US" altLang="zh-TW" sz="2400" b="1" dirty="0"/>
          </a:p>
          <a:p>
            <a:pPr lvl="1"/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因他對神的忠貞與對人的愛心，指責希律王娶他弟弟妻子希羅底為妻的不法行為，使希律王老羞成怒，遭到捆鎖監禁，至終身首異處而死</a:t>
            </a:r>
            <a:endParaRPr lang="en-US" altLang="zh-TW" sz="2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2400" b="1" dirty="0"/>
              <a:t>施洗約翰被殺</a:t>
            </a:r>
            <a:endParaRPr lang="en-US" altLang="zh-TW" sz="2400" b="1" dirty="0"/>
          </a:p>
          <a:p>
            <a:pPr lvl="1"/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希律王為取悅希羅底和她女兒，在生日宴上自大狂言，殺害了施洗約翰。他因着在道德上的軟弱無能，以致讓罪惡纏繞而鑄成大錯，終其餘生不斷受到良心控告</a:t>
            </a:r>
            <a:endParaRPr lang="en-US" altLang="zh-TW" sz="2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2400" b="1" dirty="0">
                <a:latin typeface="PMingLiU" panose="02020500000000000000" pitchFamily="18" charset="-120"/>
                <a:ea typeface="PMingLiU" panose="02020500000000000000" pitchFamily="18" charset="-120"/>
              </a:rPr>
              <a:t>主耶穌的感嘆</a:t>
            </a:r>
            <a:endParaRPr lang="en-US" altLang="zh-TW" sz="24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lvl="1"/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對施洗約翰的記念：記念施洗約翰為忠誠神僕，尊榮先知，並有偉大人品</a:t>
            </a:r>
            <a:endParaRPr lang="en-US" altLang="zh-TW" sz="2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lvl="1"/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對當時世代人心的悲嘆：麻木不仁，任意批評厭棄</a:t>
            </a:r>
            <a:endParaRPr lang="en-US" sz="2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US" sz="2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lvl="1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171459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zh-TW" altLang="en-US" sz="3200" b="1" dirty="0"/>
              <a:t>基督生平   第四部第二年的事工</a:t>
            </a:r>
            <a:br>
              <a:rPr lang="en-US" sz="3200" b="1" dirty="0">
                <a:latin typeface="+mj-ea"/>
              </a:rPr>
            </a:br>
            <a:r>
              <a:rPr lang="zh-TW" altLang="en-US" sz="3200" b="1" dirty="0">
                <a:latin typeface="+mj-ea"/>
              </a:rPr>
              <a:t>第二十章施洗約翰被殺</a:t>
            </a:r>
            <a:endParaRPr lang="en-US" sz="32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728" y="1447800"/>
            <a:ext cx="8382000" cy="5269992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先 是 希 律 為 他 兄 弟 腓 力 的 妻 子 希 羅 底 的 緣 故 、 差 人 去 拿 住 約 翰 、 鎖 在 監 裡 ． 因 為 希 律 已 經 娶 了 那 婦 人 。約 翰 曾 對 希 律 說 、 你 娶 你 兄 弟 的 妻 子 是 不 合 理 的（可 </a:t>
            </a:r>
            <a:r>
              <a:rPr lang="en-US" altLang="zh-TW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6</a:t>
            </a:r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：</a:t>
            </a:r>
            <a:r>
              <a:rPr lang="en-US" altLang="zh-TW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17</a:t>
            </a:r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－</a:t>
            </a:r>
            <a:r>
              <a:rPr lang="en-US" altLang="zh-TW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18</a:t>
            </a:r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） </a:t>
            </a:r>
            <a:endParaRPr lang="en-US" altLang="zh-TW" sz="2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有 一 天 、 恰 巧 是 希 律 的 生 日 、 希 律 擺 設 筵 席 、 請 了 大 臣 和 千 夫 長 、 並 加 利 利 作 首 領 的 。希 羅 底 的 女 兒 進 來 跳 舞 、 使 希 律 和 同 席 的 人 都 歡 喜 ． 王 就 對 女 子 說 、 你 隨 意 向 我 求 甚 麼 、 我 必 給 你 。 他 就 急 忙 進 去 見 王 、 求 他 說 、 我 願 王 立 時 把 施 洗 約 翰 的 頭 、 放 在 盤 子 裡 給 我 （可 </a:t>
            </a:r>
            <a:r>
              <a:rPr lang="en-US" altLang="zh-TW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6</a:t>
            </a:r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：</a:t>
            </a:r>
            <a:r>
              <a:rPr lang="en-US" altLang="zh-TW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21</a:t>
            </a:r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－</a:t>
            </a:r>
            <a:r>
              <a:rPr lang="en-US" altLang="zh-TW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22</a:t>
            </a:r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，</a:t>
            </a:r>
            <a:r>
              <a:rPr lang="en-US" altLang="zh-TW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25</a:t>
            </a:r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）</a:t>
            </a:r>
            <a:endParaRPr lang="en-US" altLang="zh-TW" sz="2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耶 穌 就 對 眾 人 講 論 約 翰 說 、 你 們 從 前 出 去 到 曠 野 、 是 要 看 甚 麼 呢 ． 要 看 風 吹 動 的 蘆 葦 麼 。 要 看 穿 細 軟 衣 服 的 人 麼 。 要 看 先 知 麼 ． 我 告 訴 你 們 、 是 的 、 他 比 先 知 大 多 了 。 我 告 訴 你 們 、 凡 婦 人 所 生 的 、 沒 有 一 個 大 過 約 翰 的 ． 然 而 　 神 國 裡 最 小 的 比 他 還 大（路 </a:t>
            </a:r>
            <a:r>
              <a:rPr lang="en-US" altLang="zh-TW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7</a:t>
            </a:r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：</a:t>
            </a:r>
            <a:r>
              <a:rPr lang="en-US" altLang="zh-TW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24</a:t>
            </a:r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－</a:t>
            </a:r>
            <a:r>
              <a:rPr lang="en-US" altLang="zh-TW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26</a:t>
            </a:r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，</a:t>
            </a:r>
            <a:r>
              <a:rPr lang="en-US" altLang="zh-TW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28</a:t>
            </a:r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）</a:t>
            </a:r>
            <a:endParaRPr lang="en-US" altLang="zh-TW" sz="2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主 又 說 、 這 樣 、 我 可 用 甚 麼 比 這 世 代 的 人 呢 ． 好 像 孩 童 坐 在 街 市 上 、 彼 此 呼 叫 說 、 我 們 向 你 們 吹 笛 、 你 們 不 跳 舞 、 我 們 向 你 們 舉 哀 、 你 們 不 啼 哭 。 施 洗 的 約 翰 來 、 不 喫 餅 、 不 喝 酒 ． 你 們 說 他 是 被 鬼 附 著 的 。 人 子 來 、 也 喫 也 喝 ． 你 們 說 他 是 貪 食 好 酒 的 人 、 是 稅 吏 和 罪 人 的 朋 友（路 </a:t>
            </a:r>
            <a:r>
              <a:rPr lang="en-US" altLang="zh-TW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7</a:t>
            </a:r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：</a:t>
            </a:r>
            <a:r>
              <a:rPr lang="en-US" altLang="zh-TW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31</a:t>
            </a:r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－</a:t>
            </a:r>
            <a:r>
              <a:rPr lang="en-US" altLang="zh-TW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34</a:t>
            </a:r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）</a:t>
            </a:r>
            <a:endParaRPr lang="en-US" sz="2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61390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zh-TW" altLang="en-US" sz="3200" b="1" dirty="0"/>
              <a:t>基督生平   第五部第三年的事工</a:t>
            </a:r>
            <a:br>
              <a:rPr lang="en-US" sz="3200" b="1" dirty="0">
                <a:latin typeface="+mj-ea"/>
              </a:rPr>
            </a:br>
            <a:r>
              <a:rPr lang="zh-TW" altLang="en-US" sz="3200" b="1" dirty="0">
                <a:latin typeface="+mj-ea"/>
              </a:rPr>
              <a:t>第二十一章聲望由極峰衰弱</a:t>
            </a:r>
            <a:endParaRPr lang="en-US" sz="32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5257800"/>
          </a:xfrm>
        </p:spPr>
        <p:txBody>
          <a:bodyPr>
            <a:normAutofit lnSpcReduction="10000"/>
          </a:bodyPr>
          <a:lstStyle/>
          <a:p>
            <a:r>
              <a:rPr lang="zh-TW" altLang="en-US" sz="2400" b="1" dirty="0"/>
              <a:t>引言</a:t>
            </a:r>
            <a:endParaRPr lang="en-US" altLang="zh-TW" sz="2400" b="1" dirty="0"/>
          </a:p>
          <a:p>
            <a:pPr lvl="1"/>
            <a:r>
              <a:rPr lang="zh-TW" altLang="en-US" sz="2000" b="1" dirty="0"/>
              <a:t>在這第三年，主的聲望達到高峯，但隨之開始迅速下跌。因此主更積極向人啓示祂就是基督，並加深對門徒的教導。令主的聲望在猶太人中下跌的起因，竟然是一個大神蹟，即五餅二魚的神蹟。神蹟之後，眾人只看眼前，要吃餅得飽，因此要來強迫祂作王，這卻與基督耶穌降世目的，背道而馳。眾人因此厭棄祂，甚至門徒中多有退去的</a:t>
            </a:r>
            <a:endParaRPr lang="en-US" altLang="zh-TW" sz="2000" b="1" dirty="0"/>
          </a:p>
          <a:p>
            <a:r>
              <a:rPr lang="zh-TW" altLang="en-US" sz="2400" b="1" dirty="0"/>
              <a:t>五餅二魚神蹟</a:t>
            </a:r>
            <a:endParaRPr lang="en-US" altLang="zh-TW" sz="2400" b="1" dirty="0"/>
          </a:p>
          <a:p>
            <a:pPr lvl="1"/>
            <a:r>
              <a:rPr lang="zh-TW" altLang="en-US" sz="2000" b="1" dirty="0"/>
              <a:t>神蹟背景：一天忙碌之後，主原打算帶門徒到曠野一歇，那知卻被眾人知道了。一時在這野地竟聚集了五千男丁，要聽要看耶穌。這群沒有牧人的羊，觸動了主憐憫的心腸，以致他不但施行醫治，還開口教訓他們許多道理，直到天色已晚的時候。主吩咐門徒為眾人預備吃的。安得烈將一個願意獻出五餅二魚的孩童帶到主的面前，主藉著這微小的信心，行出又大又奇的神蹟</a:t>
            </a:r>
            <a:endParaRPr lang="en-US" altLang="zh-TW" sz="2000" b="1" dirty="0"/>
          </a:p>
          <a:p>
            <a:pPr lvl="1"/>
            <a:r>
              <a:rPr lang="zh-TW" altLang="en-US" sz="2000" b="1" dirty="0"/>
              <a:t>神蹟經過：這孩童天真的將五餅二魚獻給主，使它們產生極大作用。耶穌拿過餅和魚，吩咐眾人一幫一幫的坐下，祝謝後遞給門徒，門徒又遞給眾人。最後，耶穌吩咐把剩下的零碎收拾起來，免得有糟蹋的</a:t>
            </a:r>
            <a:endParaRPr lang="en-US" altLang="zh-TW" sz="2000" b="1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255084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b="1" dirty="0"/>
              <a:t>基督生平   第五部第三年的事工</a:t>
            </a:r>
            <a:br>
              <a:rPr lang="en-US" sz="3200" b="1" dirty="0">
                <a:latin typeface="+mj-ea"/>
              </a:rPr>
            </a:br>
            <a:r>
              <a:rPr lang="zh-TW" altLang="en-US" sz="3200" b="1" dirty="0">
                <a:latin typeface="+mj-ea"/>
              </a:rPr>
              <a:t>第二十一章聲望由極峰衰弱</a:t>
            </a:r>
            <a:endParaRPr lang="en-US" sz="32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zh-TW" altLang="en-US" sz="2400" b="1" dirty="0"/>
              <a:t>神蹟的結果</a:t>
            </a:r>
            <a:endParaRPr lang="en-US" altLang="zh-TW" sz="2400" b="1" dirty="0"/>
          </a:p>
          <a:p>
            <a:pPr lvl="1"/>
            <a:r>
              <a:rPr lang="zh-TW" altLang="en-US" sz="2000" b="1" dirty="0"/>
              <a:t>主耶穌行神蹟的大能，使他們認為摩西所預言的那大先知己經來了！他們脫離羅馬帝國轄制的日子已經到了！所以不惜用強逼的手段，要立耶穌為王</a:t>
            </a:r>
            <a:endParaRPr lang="en-US" altLang="zh-TW" sz="2000" b="1" dirty="0"/>
          </a:p>
          <a:p>
            <a:r>
              <a:rPr lang="zh-TW" altLang="en-US" sz="2400" b="1" dirty="0">
                <a:latin typeface="PMingLiU" panose="02020500000000000000" pitchFamily="18" charset="-120"/>
                <a:ea typeface="PMingLiU" panose="02020500000000000000" pitchFamily="18" charset="-120"/>
              </a:rPr>
              <a:t>神蹟之後</a:t>
            </a:r>
            <a:endParaRPr lang="en-US" altLang="zh-TW" sz="24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lvl="1"/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端正信仰：主隨後教導</a:t>
            </a:r>
            <a:r>
              <a:rPr lang="zh-TW" altLang="en-US" sz="2000" b="1" dirty="0"/>
              <a:t>了最重要的真理。不要看重暫時，而要注目永恆；不要追求物質的滿足，而要追求靈魂的滿足。而祂行神蹟的目的乃是為了將人帶到神的面前，活出真理，得到永生</a:t>
            </a:r>
            <a:endParaRPr lang="en-US" altLang="zh-TW" sz="2000" b="1" dirty="0"/>
          </a:p>
          <a:p>
            <a:pPr lvl="1"/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中途退去的群與門徒：可惜許多人對主行神蹟的美意不加領會。加上主耶穌拒絕被擁戴為王，又講了許多難以領會的道理。他們對主耶穌，失望加上反感，原有的熱情化為烏有，紛紛退去，甚至主的門徒也多有退去的</a:t>
            </a:r>
            <a:endParaRPr lang="en-US" altLang="zh-TW" sz="2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lvl="1"/>
            <a:r>
              <a:rPr lang="zh-TW" altLang="en-US" sz="2000" b="1" dirty="0"/>
              <a:t>仍然追隨的門徒：在退卻成為潮流，仍有彼得等十二使徒與少數門徒持守信仰。是什麼力量使他們成為中流砥柱？</a:t>
            </a:r>
            <a:endParaRPr lang="en-US" altLang="zh-TW" sz="2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lvl="1"/>
            <a:endParaRPr lang="en-US" sz="2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9057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zh-TW" altLang="en-US" sz="3200" b="1" dirty="0"/>
              <a:t>基督生平   第五部第三年的事工</a:t>
            </a:r>
            <a:br>
              <a:rPr lang="en-US" sz="3200" b="1" dirty="0">
                <a:latin typeface="+mj-ea"/>
              </a:rPr>
            </a:br>
            <a:r>
              <a:rPr lang="zh-TW" altLang="en-US" sz="3200" b="1" dirty="0">
                <a:latin typeface="+mj-ea"/>
              </a:rPr>
              <a:t>第二十一章聲望由極峰衰弱</a:t>
            </a:r>
            <a:endParaRPr lang="en-US" sz="32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344" y="1371600"/>
            <a:ext cx="8610600" cy="5334000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他 就 說 、 你 們 來 同 我 暗 暗 的 到 曠 野 地 方 去 歇 一 歇 ．眾 人 看 見 他 們 去 、 有 許 多 認 識 他 們 的 、 就 從 各 城 步 行 、 一 同 跑 到 那 裡 。 耶 穌 出 來 、 見 有 許 多 的 人 、 就 憐 憫 他 們 ． 因 為 他 們 如 同 羊 沒 有 牧 人 一 般 ． 於 是 開 口 教 訓 他 們 許 多 道 理 （可 </a:t>
            </a:r>
            <a:r>
              <a:rPr lang="en-US" altLang="zh-TW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6</a:t>
            </a:r>
            <a:r>
              <a:rPr lang="zh-TW" altLang="en-US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：</a:t>
            </a:r>
            <a:r>
              <a:rPr lang="en-US" altLang="zh-TW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31</a:t>
            </a:r>
            <a:r>
              <a:rPr lang="zh-TW" altLang="en-US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－</a:t>
            </a:r>
            <a:r>
              <a:rPr lang="en-US" altLang="zh-TW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34</a:t>
            </a:r>
            <a:r>
              <a:rPr lang="zh-TW" altLang="en-US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）</a:t>
            </a:r>
            <a:endParaRPr lang="en-US" altLang="zh-TW" sz="22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有 一 個 門 徒 、 就 是 西 門 彼 得 的 兄 弟 安 得 烈 、 對 耶 穌 說 、在 這 裡 有 一 個 孩 童 、 帶 著 五 個 大 麥 餅 、 兩 條 魚 ． 只 是 分 給 這 許 多 人 、 還 算 甚 麼 呢 。耶 穌 拿 起 餅 來 、 祝 謝 了 、 就 分 給 那 坐 著 的 人 ． 分 魚 也 是 這 樣 、 都 隨 著 他 們 所 要 的 。 他 們 喫 飽 了 、 耶 穌 對 門 徒 說 、 把 剩 下 的 零 碎 、 收 拾 起 來 、 免 得 有 蹧 蹋 的 （約 </a:t>
            </a:r>
            <a:r>
              <a:rPr lang="en-US" altLang="zh-TW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6</a:t>
            </a:r>
            <a:r>
              <a:rPr lang="zh-TW" altLang="en-US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：</a:t>
            </a:r>
            <a:r>
              <a:rPr lang="en-US" altLang="zh-TW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8</a:t>
            </a:r>
            <a:r>
              <a:rPr lang="zh-TW" altLang="en-US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－</a:t>
            </a:r>
            <a:r>
              <a:rPr lang="en-US" altLang="zh-TW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12</a:t>
            </a:r>
            <a:r>
              <a:rPr lang="zh-TW" altLang="en-US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） </a:t>
            </a:r>
            <a:endParaRPr lang="en-US" altLang="zh-TW" sz="22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眾 人 看 見 耶 穌 所 行 的 神 蹟 、 就 說 、 這 真 是 那 要 到 世 間 來 的 先 知 。 耶 穌 既 知 道 眾 人 要 來 強 逼 他 作 王 、 就 獨 自 又 退 到 山 上 去 了（約 </a:t>
            </a:r>
            <a:r>
              <a:rPr lang="en-US" altLang="zh-TW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6</a:t>
            </a:r>
            <a:r>
              <a:rPr lang="zh-TW" altLang="en-US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：</a:t>
            </a:r>
            <a:r>
              <a:rPr lang="en-US" altLang="zh-TW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14</a:t>
            </a:r>
            <a:r>
              <a:rPr lang="zh-TW" altLang="en-US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－</a:t>
            </a:r>
            <a:r>
              <a:rPr lang="en-US" altLang="zh-TW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15</a:t>
            </a:r>
            <a:r>
              <a:rPr lang="zh-TW" altLang="en-US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）</a:t>
            </a:r>
            <a:endParaRPr lang="en-US" altLang="zh-TW" sz="22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耶 穌 回 答 說 、 我 實 實 在 在 的 告 訴 你 們 、 你 們 找 我 、 並 不 是 因 見 了 神 蹟 、 乃 是 因 喫 餅 得 飽 。  不 要 為 那 必 壞 的 食 物 勞 力 、 要 為 那 存 到 永 生 的 食 物 勞 力 （約 </a:t>
            </a:r>
            <a:r>
              <a:rPr lang="en-US" altLang="zh-TW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6</a:t>
            </a:r>
            <a:r>
              <a:rPr lang="zh-TW" altLang="en-US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：</a:t>
            </a:r>
            <a:r>
              <a:rPr lang="en-US" altLang="zh-TW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26</a:t>
            </a:r>
            <a:r>
              <a:rPr lang="zh-TW" altLang="en-US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－</a:t>
            </a:r>
            <a:r>
              <a:rPr lang="en-US" altLang="zh-TW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27</a:t>
            </a:r>
            <a:r>
              <a:rPr lang="zh-TW" altLang="en-US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）</a:t>
            </a:r>
            <a:endParaRPr lang="en-US" altLang="zh-TW" sz="22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他 的 門 徒 中 有 好 些 人 聽 見 了 、 就 說 、 這 話 甚 難 、 誰 能 聽 呢 。 從 此 他 門 徒 中 多 有 退 去 的 、 不 再 和 他 同 行 （約 </a:t>
            </a:r>
            <a:r>
              <a:rPr lang="en-US" altLang="zh-TW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6</a:t>
            </a:r>
            <a:r>
              <a:rPr lang="zh-TW" altLang="en-US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：</a:t>
            </a:r>
            <a:r>
              <a:rPr lang="en-US" altLang="zh-TW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60</a:t>
            </a:r>
            <a:r>
              <a:rPr lang="zh-TW" altLang="en-US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，</a:t>
            </a:r>
            <a:r>
              <a:rPr lang="en-US" altLang="zh-TW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66</a:t>
            </a:r>
            <a:r>
              <a:rPr lang="zh-TW" altLang="en-US" sz="22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）</a:t>
            </a:r>
            <a:endParaRPr lang="en-US" altLang="zh-TW" sz="22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US" sz="2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24682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基督生平   第五部第三年的事工</a:t>
            </a:r>
            <a:br>
              <a:rPr lang="en-US" sz="3200" b="1" dirty="0">
                <a:latin typeface="+mj-ea"/>
              </a:rPr>
            </a:br>
            <a:r>
              <a:rPr lang="zh-TW" altLang="en-US" sz="3200" b="1" dirty="0">
                <a:latin typeface="+mj-ea"/>
              </a:rPr>
              <a:t>第二十二章傳統興師問罪，主恩臨及萬邦</a:t>
            </a:r>
            <a:endParaRPr lang="en-US" sz="32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28928"/>
            <a:ext cx="8458200" cy="5562600"/>
          </a:xfrm>
        </p:spPr>
        <p:txBody>
          <a:bodyPr>
            <a:normAutofit lnSpcReduction="10000"/>
          </a:bodyPr>
          <a:lstStyle/>
          <a:p>
            <a:r>
              <a:rPr lang="zh-TW" altLang="en-US" sz="2400" b="1" dirty="0"/>
              <a:t>引言</a:t>
            </a:r>
            <a:endParaRPr lang="en-US" altLang="zh-TW" sz="2400" b="1" dirty="0"/>
          </a:p>
          <a:p>
            <a:pPr lvl="1"/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主耶穌響亮的名聲，引起聖城宗教領袖的不安。所以他們從耶路撒冷派遣了幾個人，考察主那穌的言論與行為，並尋找耶穌的把柄。</a:t>
            </a:r>
            <a:r>
              <a:rPr lang="zh-TW" altLang="en-US" sz="2000" b="1" dirty="0"/>
              <a:t>這些人在主耶穌的門徒吃飯不洗手這事上找到把柄，發動攻擊，興師問罪。主不客氣的給予駁斥，並藉機教導眾人與門徒</a:t>
            </a:r>
            <a:endParaRPr lang="en-US" altLang="zh-TW" sz="2000" b="1" dirty="0"/>
          </a:p>
          <a:p>
            <a:r>
              <a:rPr lang="zh-TW" altLang="en-US" sz="2400" b="1" dirty="0">
                <a:latin typeface="PMingLiU" panose="02020500000000000000" pitchFamily="18" charset="-120"/>
                <a:ea typeface="PMingLiU" panose="02020500000000000000" pitchFamily="18" charset="-120"/>
              </a:rPr>
              <a:t>傳統興師問罪</a:t>
            </a:r>
            <a:endParaRPr lang="en-US" altLang="zh-TW" sz="24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lvl="1"/>
            <a:r>
              <a:rPr lang="zh-TW" altLang="en-US" sz="2000" b="1" dirty="0"/>
              <a:t>對維護遺傳者的答覆： 耶穌提醒他們：你們為什麼因着你們的遺傳，犯神的誡命呢？</a:t>
            </a:r>
            <a:endParaRPr lang="en-US" altLang="zh-TW" sz="2000" b="1" dirty="0"/>
          </a:p>
          <a:p>
            <a:pPr lvl="1"/>
            <a:r>
              <a:rPr lang="zh-TW" altLang="en-US" sz="2000" b="1" dirty="0"/>
              <a:t>對眾人的教導： 耶穌勉勵眾人在追求聖潔的時候，要注意裡面的生命，而非外表的形式</a:t>
            </a:r>
            <a:endParaRPr lang="en-US" altLang="zh-TW" sz="2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lvl="1"/>
            <a:r>
              <a:rPr lang="zh-TW" altLang="en-US" sz="2000" b="1" dirty="0"/>
              <a:t>對門徒的解答：論污穢之源，入口的只能暫時存留，從裡面出來的惡念，才真正污穢人</a:t>
            </a:r>
            <a:endParaRPr lang="en-US" altLang="zh-TW" sz="2000" b="1" dirty="0"/>
          </a:p>
          <a:p>
            <a:r>
              <a:rPr lang="zh-TW" altLang="en-US" sz="2400" b="1" dirty="0"/>
              <a:t>主恩臨及外邦</a:t>
            </a:r>
            <a:endParaRPr lang="en-US" altLang="zh-TW" sz="2400" b="1" dirty="0"/>
          </a:p>
          <a:p>
            <a:pPr lvl="1"/>
            <a:r>
              <a:rPr lang="zh-TW" altLang="en-US" sz="2000" b="1" dirty="0"/>
              <a:t>在推羅西頓，一個迦南婦人懇求耶穌拯救她被污鬼附著的小女兒。主讚揚她正確，活潑又堅強的信心，並照她所求的，給以成全</a:t>
            </a:r>
            <a:endParaRPr lang="en-US" altLang="zh-TW" sz="2000" b="1" dirty="0"/>
          </a:p>
          <a:p>
            <a:pPr lvl="1"/>
            <a:r>
              <a:rPr lang="zh-TW" altLang="en-US" sz="2000" b="1" dirty="0"/>
              <a:t>主也讓門徒明白，福音雖為選民優先預備，但主恩及於萬國萬民</a:t>
            </a:r>
            <a:endParaRPr lang="en-US" altLang="zh-TW" sz="2000" b="1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09243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08" y="17983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3200" b="1" dirty="0"/>
              <a:t>基督生平   第五部第三年的事工</a:t>
            </a:r>
            <a:br>
              <a:rPr lang="en-US" sz="3200" b="1" dirty="0">
                <a:latin typeface="+mj-ea"/>
              </a:rPr>
            </a:br>
            <a:r>
              <a:rPr lang="zh-TW" altLang="en-US" sz="3200" b="1" dirty="0">
                <a:latin typeface="+mj-ea"/>
              </a:rPr>
              <a:t>第二十二章傳統興師問罪，主恩臨及萬邦</a:t>
            </a:r>
            <a:endParaRPr lang="en-US" sz="32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2608" y="1600200"/>
            <a:ext cx="8534400" cy="5001768"/>
          </a:xfrm>
        </p:spPr>
        <p:txBody>
          <a:bodyPr>
            <a:normAutofit/>
          </a:bodyPr>
          <a:lstStyle/>
          <a:p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那 時 有 法 利 賽 人 和 文 士 、 從 耶 路 撒 冷 來 見 耶 穌 說 、 你 的 門 徒 為 甚 麼 犯 古 人 的 遺 傳 呢 ． 因 為 喫 飯 的 時 候 、 他 們 不 洗 手 。耶 穌 回 答 說 、 你 們 為 甚 麼 因 著 你 們 的 遺 傳 、 犯 　 神 的 誡 命 呢 （太 </a:t>
            </a:r>
            <a:r>
              <a:rPr lang="en-US" altLang="zh-TW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15</a:t>
            </a:r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：</a:t>
            </a:r>
            <a:r>
              <a:rPr lang="en-US" altLang="zh-TW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1</a:t>
            </a:r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－</a:t>
            </a:r>
            <a:r>
              <a:rPr lang="en-US" altLang="zh-TW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3</a:t>
            </a:r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）</a:t>
            </a:r>
            <a:endParaRPr lang="en-US" altLang="zh-TW" sz="2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耶 穌 就 叫 了 眾 人 來 、 對 他 們 說 、 你 們 要 聽 、 也 要 明 白 。 入 口 的 不 能 污 穢 人 、 出 口 的 乃 能 污 穢 人 （太 </a:t>
            </a:r>
            <a:r>
              <a:rPr lang="en-US" altLang="zh-TW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15</a:t>
            </a:r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：</a:t>
            </a:r>
            <a:r>
              <a:rPr lang="en-US" altLang="zh-TW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10</a:t>
            </a:r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－</a:t>
            </a:r>
            <a:r>
              <a:rPr lang="en-US" altLang="zh-TW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11</a:t>
            </a:r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）</a:t>
            </a:r>
            <a:endParaRPr lang="en-US" altLang="zh-TW" sz="2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豈 不 知 凡 入 口 的 、 是 運 到 肚 子 裡 、 又 落 在 茅 廁 裡 麼 。 惟 獨 出 口 的 、 是 從 心 裡 發 出 來 的 、 這 纔 污 穢 人（太 </a:t>
            </a:r>
            <a:r>
              <a:rPr lang="en-US" altLang="zh-TW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15</a:t>
            </a:r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：</a:t>
            </a:r>
            <a:r>
              <a:rPr lang="en-US" altLang="zh-TW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17</a:t>
            </a:r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－</a:t>
            </a:r>
            <a:r>
              <a:rPr lang="en-US" altLang="zh-TW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18</a:t>
            </a:r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）</a:t>
            </a:r>
            <a:endParaRPr lang="en-US" altLang="zh-TW" sz="2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有 一 個 迦 南 婦 人 、 從 那 地 方 出 來 、 喊 著 說 、 主 阿 、 大 衛 的 子 孫 、 可 憐 我 ． 我 女 兒 被 鬼 附 得 甚 苦 。 耶 穌 卻 一 言 不 答。 那 婦 人 來 拜 他 、 說 、 主 阿 、 幫 助 我 。 他 回 答 說 、 不 好 拿 兒 女 的 餅 、 丟 給 狗 喫 。 婦 人 說 、 主 阿 、 不 錯 ． 但 是 狗 也 喫 他 主 人 桌 子 上 掉 下 來 的 碎 渣 兒 。  耶 穌 說 、 婦 人 、 你 的 信 心 是 大 的 ． 照 你 所 要 的 、 給 你 成 全 了 罷 。 從 那 時 候 、 他 女 兒 就 好 了（太 </a:t>
            </a:r>
            <a:r>
              <a:rPr lang="en-US" altLang="zh-TW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15</a:t>
            </a:r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：</a:t>
            </a:r>
            <a:r>
              <a:rPr lang="en-US" altLang="zh-TW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22</a:t>
            </a:r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，</a:t>
            </a:r>
            <a:r>
              <a:rPr lang="en-US" altLang="zh-TW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23</a:t>
            </a:r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，</a:t>
            </a:r>
            <a:r>
              <a:rPr lang="en-US" altLang="zh-TW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25</a:t>
            </a:r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－</a:t>
            </a:r>
            <a:r>
              <a:rPr lang="en-US" altLang="zh-TW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28</a:t>
            </a:r>
            <a:r>
              <a:rPr lang="zh-TW" altLang="en-US" sz="2000" b="1" dirty="0">
                <a:latin typeface="PMingLiU" panose="02020500000000000000" pitchFamily="18" charset="-120"/>
                <a:ea typeface="PMingLiU" panose="02020500000000000000" pitchFamily="18" charset="-120"/>
              </a:rPr>
              <a:t>）</a:t>
            </a:r>
            <a:endParaRPr lang="en-US" altLang="zh-TW" sz="2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US" altLang="zh-TW" sz="2000" dirty="0"/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917650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7032</TotalTime>
  <Words>2028</Words>
  <Application>Microsoft Office PowerPoint</Application>
  <PresentationFormat>On-screen Show (4:3)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新細明體</vt:lpstr>
      <vt:lpstr>新細明體</vt:lpstr>
      <vt:lpstr>Arial</vt:lpstr>
      <vt:lpstr>Calibri</vt:lpstr>
      <vt:lpstr>Office Theme</vt:lpstr>
      <vt:lpstr>基督生平   第四部第二年的事工 第十九章主的工人</vt:lpstr>
      <vt:lpstr>基督生平   第四部第二年的事工 第十九章主的工人</vt:lpstr>
      <vt:lpstr>基督生平   第四部第二年的事工 第二十章施洗約翰被殺</vt:lpstr>
      <vt:lpstr>基督生平   第四部第二年的事工 第二十章施洗約翰被殺</vt:lpstr>
      <vt:lpstr>基督生平   第五部第三年的事工 第二十一章聲望由極峰衰弱</vt:lpstr>
      <vt:lpstr>基督生平   第五部第三年的事工 第二十一章聲望由極峰衰弱</vt:lpstr>
      <vt:lpstr>基督生平   第五部第三年的事工 第二十一章聲望由極峰衰弱</vt:lpstr>
      <vt:lpstr>基督生平   第五部第三年的事工 第二十二章傳統興師問罪，主恩臨及萬邦</vt:lpstr>
      <vt:lpstr>基督生平   第五部第三年的事工 第二十二章傳統興師問罪，主恩臨及萬邦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捨與得</dc:title>
  <dc:creator>Anna</dc:creator>
  <cp:lastModifiedBy>Chen Chung Hsin</cp:lastModifiedBy>
  <cp:revision>121</cp:revision>
  <cp:lastPrinted>2017-01-03T00:00:37Z</cp:lastPrinted>
  <dcterms:created xsi:type="dcterms:W3CDTF">2011-11-05T18:34:13Z</dcterms:created>
  <dcterms:modified xsi:type="dcterms:W3CDTF">2017-02-28T06:07:23Z</dcterms:modified>
</cp:coreProperties>
</file>